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76" r:id="rId4"/>
    <p:sldId id="273" r:id="rId5"/>
    <p:sldId id="260" r:id="rId6"/>
    <p:sldId id="261" r:id="rId7"/>
    <p:sldId id="274" r:id="rId8"/>
    <p:sldId id="266" r:id="rId9"/>
    <p:sldId id="263" r:id="rId10"/>
    <p:sldId id="264" r:id="rId11"/>
    <p:sldId id="283" r:id="rId12"/>
    <p:sldId id="284" r:id="rId13"/>
    <p:sldId id="285" r:id="rId14"/>
    <p:sldId id="286" r:id="rId15"/>
    <p:sldId id="265" r:id="rId16"/>
    <p:sldId id="287" r:id="rId17"/>
    <p:sldId id="277" r:id="rId18"/>
    <p:sldId id="279" r:id="rId19"/>
    <p:sldId id="280" r:id="rId20"/>
    <p:sldId id="282" r:id="rId21"/>
    <p:sldId id="267" r:id="rId22"/>
    <p:sldId id="288" r:id="rId23"/>
    <p:sldId id="289" r:id="rId24"/>
    <p:sldId id="268" r:id="rId25"/>
    <p:sldId id="290" r:id="rId26"/>
    <p:sldId id="291" r:id="rId27"/>
    <p:sldId id="292" r:id="rId28"/>
    <p:sldId id="269" r:id="rId29"/>
    <p:sldId id="270" r:id="rId30"/>
    <p:sldId id="262" r:id="rId31"/>
    <p:sldId id="271" r:id="rId32"/>
    <p:sldId id="293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6EB4"/>
    <a:srgbClr val="191B18"/>
    <a:srgbClr val="FF5600"/>
    <a:srgbClr val="EA7235"/>
    <a:srgbClr val="08F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6374" autoAdjust="0"/>
  </p:normalViewPr>
  <p:slideViewPr>
    <p:cSldViewPr snapToGrid="0">
      <p:cViewPr varScale="1">
        <p:scale>
          <a:sx n="90" d="100"/>
          <a:sy n="90" d="100"/>
        </p:scale>
        <p:origin x="59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6273C-627A-41E3-8D6D-2A3359E6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B9388-1C72-410B-A8FC-CD5C4A67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17B14-BAB3-4551-B042-F6257750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2B345-6103-4D02-8670-90369490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C4782-FA82-45C0-9F04-E8B856DF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0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0A-7EDC-4A0F-A68C-75AD379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176E11-6318-41CD-A38E-C6273459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5EE02-A81D-432F-A5FA-1724FBAD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ED6C6-D4F5-4F9B-B81B-81B49285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AEC5C-3EC6-4DBE-9B77-68F88158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351420-6291-473A-A0A9-527A9D37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81A223-B065-431F-A5BA-C62A438D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5D3F1-BF20-455A-A5C3-BEA5DF4D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A8F52-A653-4312-830A-C9C16C2A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A3230A-9081-4BFB-86E8-0D5031F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6CD36-6307-4EF2-807C-A477862B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E973AF-2DAC-4E39-885D-C4C91AA1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40A5E-4CA6-4092-8F3A-531AAB0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D9160-5214-4E7B-871B-3A798E1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B7699-A19F-4438-BEDE-4AC5640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4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8DB60-307D-4398-90E0-98C04DF5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6F6FBC-37B7-4B5A-863B-7FF4124F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21168-A0EC-4DB2-BF5D-D7D12017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DA41-5047-43E0-8E72-92DC6A5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A5611-815E-429D-858C-CB961F0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CEEE-642B-4290-8076-D75EF5D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55CCA-9EA5-4FC6-9904-66B0B6CB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D22CE-1FE5-4999-AC9F-A4F3CDED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4D5D6-8C39-410E-9B7F-CD2A6ADE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30737B-6BE3-4A2E-8F02-4CC5725E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0F03-3CD9-4BB6-A432-277BA62E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FB5DC-0068-4082-867F-93A69571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49201-94A4-40C1-9F72-E6F697D4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598C6-8C67-45A4-AA6E-88949F4D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8972-B2ED-4EED-87E9-1CC47ACDD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C969D7-2210-4496-829A-01EE59D26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2D3CAF-3AD4-4517-BF43-4F075C85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1D054-A4B9-43BD-BDE1-06F5978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290E94-A907-4C80-8109-BA70919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01A9-8B64-466C-BEBD-59C1479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71E0E-3885-46EA-A408-BBC0376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571E5-CD97-4579-8122-8155CD0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4B7161-4B4B-4EDA-BC75-3094FC05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8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10A14D5-43DA-4B16-846A-55F96DA8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B92191-9A40-416C-996D-84CA6C4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F2B84-6F8F-4570-BB52-6AF7B7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0D32A-5B80-4F53-8A8C-42BA1208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96AB24-2595-4FEA-A694-1454CCC7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505FE-0B78-4580-932B-829D93D1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345C0-BBB0-410C-A072-8BC97F6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94891-1351-4F0F-A67F-5128092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0F575-F346-4BE6-901D-F04F319C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CB686-E118-44FA-95DA-CC39E1F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3373D1-152A-464F-B650-45E063741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AE1D9-44D1-4459-BD13-355A254E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25C8-3361-4F0D-8A15-974407A3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D6713D-AE7A-483F-A461-F3373886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5897F4-8AEC-4392-AA1F-3DC6389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C8A6E9-24DD-4BA1-9DB9-CC98345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1C6A-B72D-4CE8-8CB4-C9922E5D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5283C-D6AB-4649-BC1C-77700D5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B3B4-F6EB-4E6F-966F-EF12485CD205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16042-611F-448E-89E5-DFAFCC92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2EFAD-6F5C-4C8B-B9A0-AA7AF556F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2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F3BA3A-D99D-4D81-985E-F0A0930C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621355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453A89AF-BCD9-4EB0-BABB-0E33135D8048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A075D1-FDEF-4D23-BAFA-CE23D366DB6F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A91850-C843-4D08-8AED-250DA3EB0BB3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rectangle 11">
              <a:extLst>
                <a:ext uri="{FF2B5EF4-FFF2-40B4-BE49-F238E27FC236}">
                  <a16:creationId xmlns:a16="http://schemas.microsoft.com/office/drawing/2014/main" id="{532A9C73-EA00-4666-8304-F4319C892A50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riangle rectangle 13">
              <a:extLst>
                <a:ext uri="{FF2B5EF4-FFF2-40B4-BE49-F238E27FC236}">
                  <a16:creationId xmlns:a16="http://schemas.microsoft.com/office/drawing/2014/main" id="{F3004C41-4B93-4591-A52A-D6FF41C0AE5B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49D30DDB-D3D6-473A-B0BA-5D9D55B12CF4}"/>
              </a:ext>
            </a:extLst>
          </p:cNvPr>
          <p:cNvSpPr txBox="1"/>
          <p:nvPr/>
        </p:nvSpPr>
        <p:spPr>
          <a:xfrm>
            <a:off x="2892529" y="2684422"/>
            <a:ext cx="74590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latin typeface="Luciole" panose="020B0500020200000003" pitchFamily="34" charset="0"/>
              </a:rPr>
              <a:t>Ch</a:t>
            </a:r>
            <a:r>
              <a:rPr lang="fr-FR" sz="6600" dirty="0">
                <a:solidFill>
                  <a:srgbClr val="FF5600"/>
                </a:solidFill>
                <a:latin typeface="Luciole" panose="020B0500020200000003" pitchFamily="34" charset="0"/>
              </a:rPr>
              <a:t>a</a:t>
            </a:r>
            <a:r>
              <a:rPr lang="fr-FR" sz="6600" dirty="0">
                <a:latin typeface="Luciole" panose="020B0500020200000003" pitchFamily="34" charset="0"/>
              </a:rPr>
              <a:t>rte Gr</a:t>
            </a:r>
            <a:r>
              <a:rPr lang="fr-FR" sz="6600" dirty="0">
                <a:solidFill>
                  <a:srgbClr val="FF5600"/>
                </a:solidFill>
                <a:latin typeface="Luciole" panose="020B0500020200000003" pitchFamily="34" charset="0"/>
              </a:rPr>
              <a:t>a</a:t>
            </a:r>
            <a:r>
              <a:rPr lang="fr-FR" sz="6600" dirty="0">
                <a:latin typeface="Luciole" panose="020B0500020200000003" pitchFamily="34" charset="0"/>
              </a:rPr>
              <a:t>phique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0A3DB9B-10E9-4322-8E2D-B0F8CD7413D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7D71F9-47B1-42E4-B391-79E5224B1713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6A69F2-4B9C-4DB7-8210-B78002BB621D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FE30D6A9-26CA-4E74-9B1F-61DD8A06653F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EB436BCC-4D9B-41FC-A42D-80248E184046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45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>
            <a:off x="2049017" y="2194648"/>
            <a:ext cx="3057991" cy="45719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5B25440-6C48-4297-A9E2-EE8B58890BC5}"/>
              </a:ext>
            </a:extLst>
          </p:cNvPr>
          <p:cNvSpPr txBox="1"/>
          <p:nvPr/>
        </p:nvSpPr>
        <p:spPr>
          <a:xfrm>
            <a:off x="1967637" y="1439883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i="1" dirty="0">
                <a:latin typeface="Luciole" panose="020B0500020200000003" pitchFamily="34" charset="0"/>
              </a:rPr>
              <a:t>Typographie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4176F48-B3C1-4CA4-8A92-E83812CB2291}"/>
              </a:ext>
            </a:extLst>
          </p:cNvPr>
          <p:cNvGrpSpPr/>
          <p:nvPr/>
        </p:nvGrpSpPr>
        <p:grpSpPr>
          <a:xfrm>
            <a:off x="2049019" y="4058688"/>
            <a:ext cx="9392272" cy="1015663"/>
            <a:chOff x="742322" y="3160089"/>
            <a:chExt cx="9392272" cy="1015663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05ECB7F-664A-4E36-9017-F20E4812DF8C}"/>
                </a:ext>
              </a:extLst>
            </p:cNvPr>
            <p:cNvSpPr txBox="1"/>
            <p:nvPr/>
          </p:nvSpPr>
          <p:spPr>
            <a:xfrm>
              <a:off x="1189607" y="3529421"/>
              <a:ext cx="89449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0" i="0" dirty="0">
                  <a:effectLst/>
                  <a:latin typeface="Luciole" panose="020B0500020200000003" pitchFamily="34" charset="0"/>
                </a:rPr>
                <a:t>Florence avait l’esprit un peu mélangé entre ce Prélude qui ne lui apportait que des questions sans réponse.</a:t>
              </a:r>
              <a:endParaRPr lang="fr-FR" dirty="0">
                <a:latin typeface="Luciole" panose="020B0500020200000003" pitchFamily="34" charset="0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C2BE573-C3FA-4AC2-8454-8C97D6278610}"/>
                </a:ext>
              </a:extLst>
            </p:cNvPr>
            <p:cNvSpPr txBox="1"/>
            <p:nvPr/>
          </p:nvSpPr>
          <p:spPr>
            <a:xfrm>
              <a:off x="742322" y="3160089"/>
              <a:ext cx="2459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Luciole" panose="020B0500020200000003" pitchFamily="34" charset="0"/>
                </a:rPr>
                <a:t>- Luciole (contenu) 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D316DD17-0BBA-4B26-8795-8552449DF18F}"/>
              </a:ext>
            </a:extLst>
          </p:cNvPr>
          <p:cNvSpPr txBox="1"/>
          <p:nvPr/>
        </p:nvSpPr>
        <p:spPr>
          <a:xfrm>
            <a:off x="2496304" y="3067083"/>
            <a:ext cx="894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dirty="0">
                <a:effectLst/>
                <a:latin typeface="Indie Flower" panose="02000000000000000000" pitchFamily="2" charset="0"/>
              </a:rPr>
              <a:t>Florence avait l’esprit un peu mélangé entre ce Prélude qui ne lui apportait que des questions sans réponse.</a:t>
            </a:r>
            <a:endParaRPr lang="fr-FR" dirty="0">
              <a:latin typeface="Indie Flower" panose="02000000000000000000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80DC70A-F409-4BA7-A4ED-5F7711F9B5B7}"/>
              </a:ext>
            </a:extLst>
          </p:cNvPr>
          <p:cNvSpPr txBox="1"/>
          <p:nvPr/>
        </p:nvSpPr>
        <p:spPr>
          <a:xfrm>
            <a:off x="2049019" y="269775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uciole" panose="020B0500020200000003" pitchFamily="34" charset="0"/>
              </a:rPr>
              <a:t>- Indie Flower (titre et logo) 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26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0EB8A-99B1-43FD-A4A3-7059BBE9FDF4}"/>
              </a:ext>
            </a:extLst>
          </p:cNvPr>
          <p:cNvSpPr/>
          <p:nvPr/>
        </p:nvSpPr>
        <p:spPr>
          <a:xfrm>
            <a:off x="3994165" y="1225620"/>
            <a:ext cx="3373139" cy="2013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>
            <a:off x="1967637" y="2209400"/>
            <a:ext cx="1241389" cy="45719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4632A232-4FD7-44F3-969E-D2FC2391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958" y="1035270"/>
            <a:ext cx="2132094" cy="213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1D0D677C-31FA-4268-B025-73C4B82A7930}"/>
              </a:ext>
            </a:extLst>
          </p:cNvPr>
          <p:cNvGrpSpPr/>
          <p:nvPr/>
        </p:nvGrpSpPr>
        <p:grpSpPr>
          <a:xfrm>
            <a:off x="8211805" y="3392225"/>
            <a:ext cx="2438400" cy="2486018"/>
            <a:chOff x="3168750" y="3405192"/>
            <a:chExt cx="2438400" cy="24860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8586853-B8E0-4136-92D3-086C53664648}"/>
                </a:ext>
              </a:extLst>
            </p:cNvPr>
            <p:cNvSpPr/>
            <p:nvPr/>
          </p:nvSpPr>
          <p:spPr>
            <a:xfrm>
              <a:off x="3484606" y="3405192"/>
              <a:ext cx="1816443" cy="2486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86EA1CEE-A128-44FB-BFDD-45C81E90F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750" y="3452809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DCC71B93-6DA6-48F3-B664-55F6FF4C6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82" y="3433896"/>
            <a:ext cx="3169504" cy="223973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96DFEA7-EE1D-4CCF-A098-D3AF4CCAE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09" y="1042604"/>
            <a:ext cx="3169504" cy="2239734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1062BA88-4F35-4F20-994D-8AA00535E47B}"/>
              </a:ext>
            </a:extLst>
          </p:cNvPr>
          <p:cNvSpPr txBox="1"/>
          <p:nvPr/>
        </p:nvSpPr>
        <p:spPr>
          <a:xfrm>
            <a:off x="1967637" y="1439883"/>
            <a:ext cx="1374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i="1" dirty="0">
                <a:latin typeface="Luciole" panose="020B0500020200000003" pitchFamily="34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3680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 flipV="1">
            <a:off x="1967637" y="2147769"/>
            <a:ext cx="5166408" cy="61631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1062BA88-4F35-4F20-994D-8AA00535E47B}"/>
              </a:ext>
            </a:extLst>
          </p:cNvPr>
          <p:cNvSpPr txBox="1"/>
          <p:nvPr/>
        </p:nvSpPr>
        <p:spPr>
          <a:xfrm>
            <a:off x="1967637" y="1439883"/>
            <a:ext cx="5285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i="1" dirty="0">
                <a:latin typeface="Luciole" panose="020B0500020200000003" pitchFamily="34" charset="0"/>
              </a:rPr>
              <a:t>Palette chromatique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8E06A6E-1293-46D5-AA69-2FF3F2F45B85}"/>
              </a:ext>
            </a:extLst>
          </p:cNvPr>
          <p:cNvGrpSpPr/>
          <p:nvPr/>
        </p:nvGrpSpPr>
        <p:grpSpPr>
          <a:xfrm>
            <a:off x="2530941" y="2473454"/>
            <a:ext cx="1759783" cy="3225580"/>
            <a:chOff x="1729946" y="1804086"/>
            <a:chExt cx="2916195" cy="43372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0DA1966-795F-41F6-A541-B7150E77B558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75B39B3-2B75-4811-A8B2-BCDC88844BF8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236E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B6094B0-7608-450B-946D-397045A3DC01}"/>
                </a:ext>
              </a:extLst>
            </p:cNvPr>
            <p:cNvSpPr/>
            <p:nvPr/>
          </p:nvSpPr>
          <p:spPr>
            <a:xfrm>
              <a:off x="1835705" y="4584357"/>
              <a:ext cx="2704675" cy="13098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#236EB4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35, 110, 180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81, 39, 0, 29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9DCFDA5-FFE1-4F7D-B2A4-0340B8AD68D5}"/>
              </a:ext>
            </a:extLst>
          </p:cNvPr>
          <p:cNvGrpSpPr/>
          <p:nvPr/>
        </p:nvGrpSpPr>
        <p:grpSpPr>
          <a:xfrm>
            <a:off x="4286558" y="2473454"/>
            <a:ext cx="1759783" cy="3225580"/>
            <a:chOff x="1729946" y="1804086"/>
            <a:chExt cx="2916195" cy="43372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4A6DE03-5F02-432C-9302-153205830F1B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A5CFECDA-2539-4B41-9A2E-73141D303A19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08F0E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5A145EF2-6D76-4F12-AD27-61E8DA188BD7}"/>
                </a:ext>
              </a:extLst>
            </p:cNvPr>
            <p:cNvSpPr/>
            <p:nvPr/>
          </p:nvSpPr>
          <p:spPr>
            <a:xfrm>
              <a:off x="1835705" y="4584357"/>
              <a:ext cx="2704675" cy="13098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#08F0E2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8, 240, 226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97, 0, 6, 6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826910EB-8B8B-41C3-9EB1-4AEECBEC9DD5}"/>
              </a:ext>
            </a:extLst>
          </p:cNvPr>
          <p:cNvGrpSpPr/>
          <p:nvPr/>
        </p:nvGrpSpPr>
        <p:grpSpPr>
          <a:xfrm>
            <a:off x="6054154" y="2473454"/>
            <a:ext cx="1759783" cy="3225580"/>
            <a:chOff x="1729946" y="1804086"/>
            <a:chExt cx="2916195" cy="4337222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ECD89C14-5599-49D6-A38C-D8612D5112C5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D4B5AA12-2174-4EBA-859C-2719212277EA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80CEAC4A-0B6A-4FA1-A1F7-0F426243112F}"/>
                </a:ext>
              </a:extLst>
            </p:cNvPr>
            <p:cNvSpPr/>
            <p:nvPr/>
          </p:nvSpPr>
          <p:spPr>
            <a:xfrm>
              <a:off x="1835705" y="4584357"/>
              <a:ext cx="2704675" cy="13098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#000000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0,0,0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0,0,0, 100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9E3478C-F429-4C5D-B9B5-FCE7CE805808}"/>
              </a:ext>
            </a:extLst>
          </p:cNvPr>
          <p:cNvGrpSpPr/>
          <p:nvPr/>
        </p:nvGrpSpPr>
        <p:grpSpPr>
          <a:xfrm>
            <a:off x="7821750" y="2473454"/>
            <a:ext cx="1875054" cy="3225580"/>
            <a:chOff x="1729946" y="1804086"/>
            <a:chExt cx="2916195" cy="4337222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17B79-E574-47FB-AA94-F75DF401FA23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CF39DB72-4789-4BAD-ADDE-78D466DC50CC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03BE152A-DABD-48BB-8A5A-32F8E8DFF44E}"/>
                </a:ext>
              </a:extLst>
            </p:cNvPr>
            <p:cNvSpPr/>
            <p:nvPr/>
          </p:nvSpPr>
          <p:spPr>
            <a:xfrm>
              <a:off x="1808874" y="4584357"/>
              <a:ext cx="2736919" cy="13098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#FFFFFF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255, 255, 255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100, 38, 0, 45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12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 flipV="1">
            <a:off x="1967637" y="2147769"/>
            <a:ext cx="5166408" cy="61631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AF3C6CA9-804D-4D3A-A04E-1D602C44CA63}"/>
              </a:ext>
            </a:extLst>
          </p:cNvPr>
          <p:cNvSpPr txBox="1"/>
          <p:nvPr/>
        </p:nvSpPr>
        <p:spPr>
          <a:xfrm>
            <a:off x="1878337" y="1385473"/>
            <a:ext cx="3490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Luciole" panose="020B0500020200000003" pitchFamily="34" charset="0"/>
              </a:rPr>
              <a:t>Iconographie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F38AF9-D93B-4A53-9340-4C424E8F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50" y="2332094"/>
            <a:ext cx="2390840" cy="23908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7A4ED10-C0C5-474A-B187-1E0C46197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19" y="4264088"/>
            <a:ext cx="2390840" cy="23908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0B922C-5021-4FD1-AE5B-58F4304C0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82" y="1652951"/>
            <a:ext cx="2390840" cy="23908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B9DA38-49E0-4543-9881-637519A3F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2" y="4172837"/>
            <a:ext cx="2390840" cy="23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6FD52-3A7E-494A-9CCC-78C3A821DE63}"/>
              </a:ext>
            </a:extLst>
          </p:cNvPr>
          <p:cNvSpPr/>
          <p:nvPr/>
        </p:nvSpPr>
        <p:spPr>
          <a:xfrm>
            <a:off x="3279475" y="1505549"/>
            <a:ext cx="5633049" cy="2104845"/>
          </a:xfrm>
          <a:prstGeom prst="rect">
            <a:avLst/>
          </a:prstGeom>
          <a:noFill/>
          <a:ln>
            <a:solidFill>
              <a:srgbClr val="191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3292316-74CA-4836-89AC-E8AC5A70F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8" y="1698080"/>
            <a:ext cx="1912314" cy="191231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A3AC2F-DF26-4EED-A25B-96BDDCB8219E}"/>
              </a:ext>
            </a:extLst>
          </p:cNvPr>
          <p:cNvSpPr txBox="1"/>
          <p:nvPr/>
        </p:nvSpPr>
        <p:spPr>
          <a:xfrm>
            <a:off x="4057636" y="1839133"/>
            <a:ext cx="22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Interview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83C8AC-EF61-49AC-AAE0-2EF29E4C939C}"/>
              </a:ext>
            </a:extLst>
          </p:cNvPr>
          <p:cNvSpPr txBox="1"/>
          <p:nvPr/>
        </p:nvSpPr>
        <p:spPr>
          <a:xfrm>
            <a:off x="4110818" y="2362353"/>
            <a:ext cx="137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À l’écoute </a:t>
            </a:r>
          </a:p>
          <a:p>
            <a:pPr algn="ctr"/>
            <a:r>
              <a:rPr lang="fr-FR" dirty="0"/>
              <a:t>des sourds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175247F-CAD5-453E-B0F6-8422479061E2}"/>
              </a:ext>
            </a:extLst>
          </p:cNvPr>
          <p:cNvSpPr/>
          <p:nvPr/>
        </p:nvSpPr>
        <p:spPr>
          <a:xfrm>
            <a:off x="5386523" y="3144328"/>
            <a:ext cx="363402" cy="1423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3D05B-4E61-400F-BF2B-7C22642DA70C}"/>
              </a:ext>
            </a:extLst>
          </p:cNvPr>
          <p:cNvSpPr/>
          <p:nvPr/>
        </p:nvSpPr>
        <p:spPr>
          <a:xfrm>
            <a:off x="5239147" y="3086908"/>
            <a:ext cx="658154" cy="257175"/>
          </a:xfrm>
          <a:prstGeom prst="roundRect">
            <a:avLst/>
          </a:prstGeom>
          <a:noFill/>
          <a:ln w="9525">
            <a:solidFill>
              <a:srgbClr val="23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3EF990-E5BB-48CD-99F8-0DA87F5AB1F2}"/>
              </a:ext>
            </a:extLst>
          </p:cNvPr>
          <p:cNvSpPr/>
          <p:nvPr/>
        </p:nvSpPr>
        <p:spPr>
          <a:xfrm>
            <a:off x="3279475" y="4011232"/>
            <a:ext cx="5633049" cy="2104845"/>
          </a:xfrm>
          <a:prstGeom prst="rect">
            <a:avLst/>
          </a:prstGeom>
          <a:noFill/>
          <a:ln>
            <a:solidFill>
              <a:srgbClr val="191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D0F81C3-11E5-41D4-A875-500C6027C16A}"/>
              </a:ext>
            </a:extLst>
          </p:cNvPr>
          <p:cNvSpPr txBox="1"/>
          <p:nvPr/>
        </p:nvSpPr>
        <p:spPr>
          <a:xfrm>
            <a:off x="6360886" y="4353442"/>
            <a:ext cx="22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Statistiques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D121C9-A472-4169-A6F6-48D2E80EDAD6}"/>
              </a:ext>
            </a:extLst>
          </p:cNvPr>
          <p:cNvSpPr txBox="1"/>
          <p:nvPr/>
        </p:nvSpPr>
        <p:spPr>
          <a:xfrm>
            <a:off x="6414068" y="4876662"/>
            <a:ext cx="169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Et si on parlait chiffres ?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247F567-B020-4200-B4BD-DAB9F4D4286A}"/>
              </a:ext>
            </a:extLst>
          </p:cNvPr>
          <p:cNvSpPr/>
          <p:nvPr/>
        </p:nvSpPr>
        <p:spPr>
          <a:xfrm>
            <a:off x="7905718" y="5592591"/>
            <a:ext cx="658154" cy="257175"/>
          </a:xfrm>
          <a:prstGeom prst="roundRect">
            <a:avLst/>
          </a:prstGeom>
          <a:solidFill>
            <a:srgbClr val="236EB4"/>
          </a:solidFill>
          <a:ln w="9525">
            <a:solidFill>
              <a:srgbClr val="23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B910A0C3-71B7-4AF1-8EFB-1D498FAF3C47}"/>
              </a:ext>
            </a:extLst>
          </p:cNvPr>
          <p:cNvSpPr/>
          <p:nvPr/>
        </p:nvSpPr>
        <p:spPr>
          <a:xfrm>
            <a:off x="8053094" y="5650011"/>
            <a:ext cx="363402" cy="142336"/>
          </a:xfrm>
          <a:prstGeom prst="rightArrow">
            <a:avLst/>
          </a:prstGeom>
          <a:solidFill>
            <a:schemeClr val="bg1"/>
          </a:solidFill>
          <a:ln>
            <a:solidFill>
              <a:srgbClr val="23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D56DABE-C62D-417E-A3D7-143806913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87" y="4133614"/>
            <a:ext cx="1754872" cy="17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61EBEE5-7E96-44DD-946F-CEBE40CD3144}"/>
              </a:ext>
            </a:extLst>
          </p:cNvPr>
          <p:cNvSpPr/>
          <p:nvPr/>
        </p:nvSpPr>
        <p:spPr>
          <a:xfrm>
            <a:off x="8373988" y="2112317"/>
            <a:ext cx="1166833" cy="810491"/>
          </a:xfrm>
          <a:prstGeom prst="roundRect">
            <a:avLst/>
          </a:prstGeom>
          <a:solidFill>
            <a:srgbClr val="236E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2FE0412-2CE8-47D6-9990-2353984FB456}"/>
              </a:ext>
            </a:extLst>
          </p:cNvPr>
          <p:cNvCxnSpPr/>
          <p:nvPr/>
        </p:nvCxnSpPr>
        <p:spPr>
          <a:xfrm flipV="1">
            <a:off x="8708501" y="2536902"/>
            <a:ext cx="269875" cy="2698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F8D318AA-D1EF-4CF7-8140-180D59C326B5}"/>
              </a:ext>
            </a:extLst>
          </p:cNvPr>
          <p:cNvSpPr/>
          <p:nvPr/>
        </p:nvSpPr>
        <p:spPr>
          <a:xfrm>
            <a:off x="8907830" y="2216227"/>
            <a:ext cx="368300" cy="3683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8827C80-8AEA-4A25-9FB9-17086D02D42E}"/>
              </a:ext>
            </a:extLst>
          </p:cNvPr>
          <p:cNvSpPr/>
          <p:nvPr/>
        </p:nvSpPr>
        <p:spPr>
          <a:xfrm>
            <a:off x="3169454" y="2112318"/>
            <a:ext cx="5428385" cy="81049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E61E7ED-9E67-4C27-8A26-65299741859D}"/>
              </a:ext>
            </a:extLst>
          </p:cNvPr>
          <p:cNvSpPr/>
          <p:nvPr/>
        </p:nvSpPr>
        <p:spPr>
          <a:xfrm>
            <a:off x="8373988" y="3935191"/>
            <a:ext cx="1166833" cy="8104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04C9C9C-7646-40EF-8954-08FA8CAC446C}"/>
              </a:ext>
            </a:extLst>
          </p:cNvPr>
          <p:cNvCxnSpPr/>
          <p:nvPr/>
        </p:nvCxnSpPr>
        <p:spPr>
          <a:xfrm flipV="1">
            <a:off x="8708501" y="4359776"/>
            <a:ext cx="269875" cy="2698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63B216D7-AF29-4B86-8F9E-7037E802686D}"/>
              </a:ext>
            </a:extLst>
          </p:cNvPr>
          <p:cNvSpPr/>
          <p:nvPr/>
        </p:nvSpPr>
        <p:spPr>
          <a:xfrm>
            <a:off x="8907830" y="4039101"/>
            <a:ext cx="368300" cy="3683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79974D0-C3C0-4B4A-91C5-07F877EB5E91}"/>
              </a:ext>
            </a:extLst>
          </p:cNvPr>
          <p:cNvSpPr/>
          <p:nvPr/>
        </p:nvSpPr>
        <p:spPr>
          <a:xfrm>
            <a:off x="3169454" y="3935192"/>
            <a:ext cx="5428385" cy="81049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2AEFF6-8D06-42A5-9646-E5408F2D4BD6}"/>
              </a:ext>
            </a:extLst>
          </p:cNvPr>
          <p:cNvSpPr txBox="1"/>
          <p:nvPr/>
        </p:nvSpPr>
        <p:spPr>
          <a:xfrm>
            <a:off x="3271784" y="2284198"/>
            <a:ext cx="495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ole" panose="020B0500020200000003" pitchFamily="34" charset="0"/>
              </a:rPr>
              <a:t>Entrez votre texte ici…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4FE6E84-3C53-4A8E-9014-639A62C756E1}"/>
              </a:ext>
            </a:extLst>
          </p:cNvPr>
          <p:cNvSpPr txBox="1"/>
          <p:nvPr/>
        </p:nvSpPr>
        <p:spPr>
          <a:xfrm>
            <a:off x="3259583" y="4109603"/>
            <a:ext cx="495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ole" panose="020B0500020200000003" pitchFamily="34" charset="0"/>
              </a:rPr>
              <a:t>Entrez votre texte ici…</a:t>
            </a:r>
          </a:p>
        </p:txBody>
      </p:sp>
    </p:spTree>
    <p:extLst>
      <p:ext uri="{BB962C8B-B14F-4D97-AF65-F5344CB8AC3E}">
        <p14:creationId xmlns:p14="http://schemas.microsoft.com/office/powerpoint/2010/main" val="278761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Vidéo d’introduction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75C8D1-C65C-4BDD-A10E-EA2BD1D8AE39}"/>
              </a:ext>
            </a:extLst>
          </p:cNvPr>
          <p:cNvSpPr txBox="1"/>
          <p:nvPr/>
        </p:nvSpPr>
        <p:spPr>
          <a:xfrm>
            <a:off x="3226260" y="2426488"/>
            <a:ext cx="67222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Directement sur la page d’accueil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Sous-titrée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Doublée en langue des signe par l’interprète</a:t>
            </a:r>
          </a:p>
        </p:txBody>
      </p:sp>
    </p:spTree>
    <p:extLst>
      <p:ext uri="{BB962C8B-B14F-4D97-AF65-F5344CB8AC3E}">
        <p14:creationId xmlns:p14="http://schemas.microsoft.com/office/powerpoint/2010/main" val="162832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Interview – retour de l’utilisateur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7CDC12-8CCB-4EC4-BCDD-C585EC8F99FD}"/>
              </a:ext>
            </a:extLst>
          </p:cNvPr>
          <p:cNvSpPr txBox="1"/>
          <p:nvPr/>
        </p:nvSpPr>
        <p:spPr>
          <a:xfrm>
            <a:off x="3024109" y="1283777"/>
            <a:ext cx="659482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Article consacré entièrement à cet échange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Entretien d’une heure avec Yan </a:t>
            </a:r>
            <a:r>
              <a:rPr lang="fr-FR" sz="2800" dirty="0" err="1"/>
              <a:t>Motschwiller</a:t>
            </a:r>
            <a:r>
              <a:rPr lang="fr-FR" sz="2800" dirty="0"/>
              <a:t>, le directeur du centre de formation Visuel-LSF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Soutenu par </a:t>
            </a:r>
            <a:r>
              <a:rPr lang="fr-FR" sz="2800" dirty="0" err="1"/>
              <a:t>Onlineformapro</a:t>
            </a:r>
            <a:endParaRPr lang="fr-FR" sz="2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38384-4A18-44AA-A02B-ABF2A59F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4" y="3408744"/>
            <a:ext cx="4121791" cy="30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863017-3107-4BAC-89D7-1874201DED24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F54C861-58E0-477B-A614-AA5AA4E32F5F}"/>
              </a:ext>
            </a:extLst>
          </p:cNvPr>
          <p:cNvSpPr txBox="1"/>
          <p:nvPr/>
        </p:nvSpPr>
        <p:spPr>
          <a:xfrm>
            <a:off x="2362764" y="1296803"/>
            <a:ext cx="811279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Police de caractère créée spécialement pour l’occasion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A374D73-89DD-4CBF-8A7C-475E6714BDE6}"/>
              </a:ext>
            </a:extLst>
          </p:cNvPr>
          <p:cNvSpPr/>
          <p:nvPr/>
        </p:nvSpPr>
        <p:spPr>
          <a:xfrm>
            <a:off x="8373988" y="3526450"/>
            <a:ext cx="1166833" cy="810491"/>
          </a:xfrm>
          <a:prstGeom prst="roundRect">
            <a:avLst/>
          </a:prstGeom>
          <a:solidFill>
            <a:srgbClr val="236E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3754468-B6DD-4B4C-8F79-5493013FCF61}"/>
              </a:ext>
            </a:extLst>
          </p:cNvPr>
          <p:cNvCxnSpPr/>
          <p:nvPr/>
        </p:nvCxnSpPr>
        <p:spPr>
          <a:xfrm flipV="1">
            <a:off x="8708501" y="3951035"/>
            <a:ext cx="269875" cy="2698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7F0AD1E4-6D10-4A1E-A800-AC79B7E21809}"/>
              </a:ext>
            </a:extLst>
          </p:cNvPr>
          <p:cNvSpPr/>
          <p:nvPr/>
        </p:nvSpPr>
        <p:spPr>
          <a:xfrm>
            <a:off x="8907830" y="3630360"/>
            <a:ext cx="368300" cy="3683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37D4831-5D34-42D2-9274-AC539F08868B}"/>
              </a:ext>
            </a:extLst>
          </p:cNvPr>
          <p:cNvSpPr/>
          <p:nvPr/>
        </p:nvSpPr>
        <p:spPr>
          <a:xfrm>
            <a:off x="3169454" y="3526451"/>
            <a:ext cx="5428385" cy="81049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E09DAFB-42FE-4285-B20A-E87BEBE7833D}"/>
              </a:ext>
            </a:extLst>
          </p:cNvPr>
          <p:cNvSpPr txBox="1"/>
          <p:nvPr/>
        </p:nvSpPr>
        <p:spPr>
          <a:xfrm>
            <a:off x="3271784" y="3698331"/>
            <a:ext cx="495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ole" panose="020B0500020200000003" pitchFamily="34" charset="0"/>
              </a:rPr>
              <a:t>Entrez votre texte ici…</a:t>
            </a:r>
          </a:p>
        </p:txBody>
      </p:sp>
    </p:spTree>
    <p:extLst>
      <p:ext uri="{BB962C8B-B14F-4D97-AF65-F5344CB8AC3E}">
        <p14:creationId xmlns:p14="http://schemas.microsoft.com/office/powerpoint/2010/main" val="166866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1B4BD8-92FE-48B5-A6ED-2CCBC64B3C4A}"/>
              </a:ext>
            </a:extLst>
          </p:cNvPr>
          <p:cNvSpPr txBox="1"/>
          <p:nvPr/>
        </p:nvSpPr>
        <p:spPr>
          <a:xfrm>
            <a:off x="4127993" y="1898641"/>
            <a:ext cx="3936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ccessibilit</a:t>
            </a:r>
            <a:r>
              <a:rPr lang="fr-FR" sz="4400" kern="1800" spc="600" dirty="0"/>
              <a:t>é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5F894EE-54EB-461D-A8D6-8F04C7712458}"/>
              </a:ext>
            </a:extLst>
          </p:cNvPr>
          <p:cNvCxnSpPr/>
          <p:nvPr/>
        </p:nvCxnSpPr>
        <p:spPr>
          <a:xfrm>
            <a:off x="4603173" y="2763982"/>
            <a:ext cx="289906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D5AF80-A3E9-4ED4-98C4-195D9FAFE787}"/>
              </a:ext>
            </a:extLst>
          </p:cNvPr>
          <p:cNvCxnSpPr/>
          <p:nvPr/>
        </p:nvCxnSpPr>
        <p:spPr>
          <a:xfrm>
            <a:off x="4598411" y="2533001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41DF78-A9F7-4E95-929D-61989F85F274}"/>
              </a:ext>
            </a:extLst>
          </p:cNvPr>
          <p:cNvCxnSpPr/>
          <p:nvPr/>
        </p:nvCxnSpPr>
        <p:spPr>
          <a:xfrm>
            <a:off x="7502236" y="2533000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EF43DF6-9B27-41C8-9E08-698BDC6AC521}"/>
              </a:ext>
            </a:extLst>
          </p:cNvPr>
          <p:cNvSpPr txBox="1"/>
          <p:nvPr/>
        </p:nvSpPr>
        <p:spPr>
          <a:xfrm>
            <a:off x="4929110" y="2763981"/>
            <a:ext cx="233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kern="1800" spc="600" dirty="0"/>
              <a:t>11 lettres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5CA50D8-F86F-4A02-8FF4-CAAFC4AB60FA}"/>
              </a:ext>
            </a:extLst>
          </p:cNvPr>
          <p:cNvCxnSpPr>
            <a:stCxn id="16" idx="2"/>
          </p:cNvCxnSpPr>
          <p:nvPr/>
        </p:nvCxnSpPr>
        <p:spPr>
          <a:xfrm>
            <a:off x="6096000" y="3287201"/>
            <a:ext cx="0" cy="57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407B501-E422-41E6-9BA6-B0C0B3075DC5}"/>
              </a:ext>
            </a:extLst>
          </p:cNvPr>
          <p:cNvSpPr txBox="1"/>
          <p:nvPr/>
        </p:nvSpPr>
        <p:spPr>
          <a:xfrm>
            <a:off x="5288727" y="3860800"/>
            <a:ext cx="1614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11</a:t>
            </a:r>
            <a:r>
              <a:rPr lang="fr-FR" sz="4400" kern="1800" spc="600" dirty="0"/>
              <a:t>é</a:t>
            </a:r>
          </a:p>
        </p:txBody>
      </p:sp>
    </p:spTree>
    <p:extLst>
      <p:ext uri="{BB962C8B-B14F-4D97-AF65-F5344CB8AC3E}">
        <p14:creationId xmlns:p14="http://schemas.microsoft.com/office/powerpoint/2010/main" val="133314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7C64F2-2982-407D-965F-A2FEEF46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4388167"/>
            <a:ext cx="1128451" cy="15814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B42330-BC28-4A02-B063-AFBB6BC0A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02" y="4388167"/>
            <a:ext cx="980188" cy="15402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081E698-1FB8-41F6-B745-C883BE2F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4" y="4330246"/>
            <a:ext cx="1004898" cy="161442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7999826-826B-47F8-87A0-3984D0AA91C3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296B868-BF3A-47CF-AB8B-BC2CADA4BA39}"/>
              </a:ext>
            </a:extLst>
          </p:cNvPr>
          <p:cNvSpPr txBox="1"/>
          <p:nvPr/>
        </p:nvSpPr>
        <p:spPr>
          <a:xfrm>
            <a:off x="2362764" y="1296803"/>
            <a:ext cx="811279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Police de caractère créée spécialement pour l’occasion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96E77A2-1A0A-4E5D-91F9-67F58DD21B4E}"/>
              </a:ext>
            </a:extLst>
          </p:cNvPr>
          <p:cNvSpPr/>
          <p:nvPr/>
        </p:nvSpPr>
        <p:spPr>
          <a:xfrm>
            <a:off x="8373988" y="3526450"/>
            <a:ext cx="1166833" cy="810491"/>
          </a:xfrm>
          <a:prstGeom prst="roundRect">
            <a:avLst/>
          </a:prstGeom>
          <a:solidFill>
            <a:srgbClr val="236E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00EFED-F235-41A4-8FE5-7B3D4BA06D96}"/>
              </a:ext>
            </a:extLst>
          </p:cNvPr>
          <p:cNvCxnSpPr/>
          <p:nvPr/>
        </p:nvCxnSpPr>
        <p:spPr>
          <a:xfrm flipV="1">
            <a:off x="8708501" y="3951035"/>
            <a:ext cx="269875" cy="2698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EFFCE194-B032-430C-9A73-0FB62AB17B32}"/>
              </a:ext>
            </a:extLst>
          </p:cNvPr>
          <p:cNvSpPr/>
          <p:nvPr/>
        </p:nvSpPr>
        <p:spPr>
          <a:xfrm>
            <a:off x="8907830" y="3630360"/>
            <a:ext cx="368300" cy="3683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6E633FF-D780-4B13-ABEF-612DD9B61CD2}"/>
              </a:ext>
            </a:extLst>
          </p:cNvPr>
          <p:cNvSpPr/>
          <p:nvPr/>
        </p:nvSpPr>
        <p:spPr>
          <a:xfrm>
            <a:off x="3169454" y="3526451"/>
            <a:ext cx="5428385" cy="81049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014C27-0F0B-4088-A18B-3C5CD33B00B2}"/>
              </a:ext>
            </a:extLst>
          </p:cNvPr>
          <p:cNvSpPr txBox="1"/>
          <p:nvPr/>
        </p:nvSpPr>
        <p:spPr>
          <a:xfrm>
            <a:off x="3271784" y="3698331"/>
            <a:ext cx="495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ole" panose="020B0500020200000003" pitchFamily="34" charset="0"/>
              </a:rPr>
              <a:t>LSF</a:t>
            </a:r>
          </a:p>
        </p:txBody>
      </p:sp>
    </p:spTree>
    <p:extLst>
      <p:ext uri="{BB962C8B-B14F-4D97-AF65-F5344CB8AC3E}">
        <p14:creationId xmlns:p14="http://schemas.microsoft.com/office/powerpoint/2010/main" val="212593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54979" y="2439248"/>
            <a:ext cx="12301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Zoning &amp; </a:t>
            </a:r>
          </a:p>
          <a:p>
            <a:pPr algn="ctr"/>
            <a:r>
              <a:rPr lang="fr-FR" sz="6000" b="1" spc="600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98831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C1C16A-9397-4DC1-91B5-833C3CE78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73" y="279489"/>
            <a:ext cx="4231453" cy="201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82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B94A93-1144-4652-9DCD-1EC72462D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70" y="1435163"/>
            <a:ext cx="2612362" cy="6858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4EFAB7C-2320-4D93-A7EC-3731223290FD}"/>
              </a:ext>
            </a:extLst>
          </p:cNvPr>
          <p:cNvSpPr txBox="1"/>
          <p:nvPr/>
        </p:nvSpPr>
        <p:spPr>
          <a:xfrm>
            <a:off x="881743" y="256061"/>
            <a:ext cx="10161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spc="600" dirty="0"/>
              <a:t>article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C6E9037-5CE1-4F3A-90BC-A39B1231B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84" y="1435163"/>
            <a:ext cx="3293685" cy="80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84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7.40741E-7 L -1.04167E-6 -0.25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3.7037E-7 L 0.0004 -0.40463 " pathEditMode="relative" rAng="0" ptsTypes="AA">
                                      <p:cBhvr>
                                        <p:cTn id="9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54979" y="2900912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Maquettes</a:t>
            </a:r>
          </a:p>
        </p:txBody>
      </p:sp>
    </p:spTree>
    <p:extLst>
      <p:ext uri="{BB962C8B-B14F-4D97-AF65-F5344CB8AC3E}">
        <p14:creationId xmlns:p14="http://schemas.microsoft.com/office/powerpoint/2010/main" val="291676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CE9EBB0-A148-4906-B8CE-635EECFCF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93" y="89014"/>
            <a:ext cx="4888414" cy="181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1.6342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0C64D24-5F31-4C63-95BB-4E6DFD682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11" y="0"/>
            <a:ext cx="4087655" cy="22594851"/>
          </a:xfrm>
          <a:prstGeom prst="rect">
            <a:avLst/>
          </a:prstGeom>
        </p:spPr>
      </p:pic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7370DC11-7ABB-4DF5-8431-414A8050A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051640"/>
              </p:ext>
            </p:extLst>
          </p:nvPr>
        </p:nvGraphicFramePr>
        <p:xfrm>
          <a:off x="7557733" y="161802"/>
          <a:ext cx="2402696" cy="16016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5667126" imgH="37795111" progId="AcroExch.Document.DC">
                  <p:embed/>
                </p:oleObj>
              </mc:Choice>
              <mc:Fallback>
                <p:oleObj name="Acrobat Document" r:id="rId4" imgW="5667126" imgH="3779511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7733" y="161802"/>
                        <a:ext cx="2402696" cy="16016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4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3.54167E-6 -1.1395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00052 -0.80231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4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0FD306-1978-4EF0-AD28-AF2538BE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81" y="59188"/>
            <a:ext cx="4876437" cy="135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Prototype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1FA016-2E41-4E08-A28E-5AFE972EE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13" y="1223043"/>
            <a:ext cx="743053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3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Technologies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697742-2EDE-424E-8575-44620DBD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41" y="3943265"/>
            <a:ext cx="3815167" cy="2331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BA3968-FA82-4236-889F-1FAACC376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98" y="4015947"/>
            <a:ext cx="1549528" cy="2186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2DEBC0-332E-45A3-9415-1E91252F8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91" y="1772006"/>
            <a:ext cx="1763190" cy="17631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189462-56B9-4709-BA4D-0861EB8C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99" y="1686755"/>
            <a:ext cx="1936030" cy="19360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9166A0-CC58-4D5C-BB99-4C889876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98" y="1772005"/>
            <a:ext cx="1175461" cy="17631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728AAD4-DA14-4CDC-880D-0A9A936A6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41" y="1853967"/>
            <a:ext cx="1649323" cy="16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D6D524-6760-48A3-BD47-90915DD5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62" y="518107"/>
            <a:ext cx="2002344" cy="2084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28DA5D-7CB8-433F-8D33-2301ACDAC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60" y="518107"/>
            <a:ext cx="1592988" cy="20862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B51A73-F3F2-49B4-BC66-A8E5488CE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55" y="3764104"/>
            <a:ext cx="2084793" cy="20847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3D85EF-2385-4C65-9381-F4754A589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58" y="2847109"/>
            <a:ext cx="5449580" cy="3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7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Normes et législations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03131E-C30C-465E-8EE2-3A7CB1D7A971}"/>
              </a:ext>
            </a:extLst>
          </p:cNvPr>
          <p:cNvSpPr txBox="1"/>
          <p:nvPr/>
        </p:nvSpPr>
        <p:spPr>
          <a:xfrm>
            <a:off x="2893671" y="2762545"/>
            <a:ext cx="8325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Mentions légales</a:t>
            </a:r>
          </a:p>
          <a:p>
            <a:r>
              <a:rPr lang="fr-FR" sz="2800" dirty="0"/>
              <a:t>Crédits</a:t>
            </a:r>
          </a:p>
        </p:txBody>
      </p:sp>
    </p:spTree>
    <p:extLst>
      <p:ext uri="{BB962C8B-B14F-4D97-AF65-F5344CB8AC3E}">
        <p14:creationId xmlns:p14="http://schemas.microsoft.com/office/powerpoint/2010/main" val="406042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Référencement naturel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81BF07-8636-4637-85CE-E31B37280C45}"/>
              </a:ext>
            </a:extLst>
          </p:cNvPr>
          <p:cNvSpPr txBox="1"/>
          <p:nvPr/>
        </p:nvSpPr>
        <p:spPr>
          <a:xfrm>
            <a:off x="2893671" y="2762545"/>
            <a:ext cx="8325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sitemap.xml</a:t>
            </a:r>
          </a:p>
          <a:p>
            <a:r>
              <a:rPr lang="fr-FR" sz="2800" dirty="0"/>
              <a:t>robot.txt</a:t>
            </a:r>
          </a:p>
          <a:p>
            <a:r>
              <a:rPr lang="fr-FR" sz="2800" dirty="0"/>
              <a:t>balise </a:t>
            </a:r>
            <a:r>
              <a:rPr lang="fr-FR" sz="2800" dirty="0" err="1"/>
              <a:t>meta</a:t>
            </a:r>
            <a:r>
              <a:rPr lang="fr-FR" sz="2800" dirty="0"/>
              <a:t> description</a:t>
            </a:r>
          </a:p>
        </p:txBody>
      </p:sp>
    </p:spTree>
    <p:extLst>
      <p:ext uri="{BB962C8B-B14F-4D97-AF65-F5344CB8AC3E}">
        <p14:creationId xmlns:p14="http://schemas.microsoft.com/office/powerpoint/2010/main" val="4251030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400537" y="1762450"/>
            <a:ext cx="9921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spc="600" dirty="0"/>
              <a:t>Merci de votre attention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3BF49A-94BA-42BF-AD61-C9484136C189}"/>
              </a:ext>
            </a:extLst>
          </p:cNvPr>
          <p:cNvSpPr txBox="1"/>
          <p:nvPr/>
        </p:nvSpPr>
        <p:spPr>
          <a:xfrm>
            <a:off x="1670463" y="3725945"/>
            <a:ext cx="9381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Et merci à l’équipe de Luc pour leur travail !</a:t>
            </a:r>
          </a:p>
        </p:txBody>
      </p:sp>
    </p:spTree>
    <p:extLst>
      <p:ext uri="{BB962C8B-B14F-4D97-AF65-F5344CB8AC3E}">
        <p14:creationId xmlns:p14="http://schemas.microsoft.com/office/powerpoint/2010/main" val="37726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Objectifs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3CF200-1F22-4DAA-BD7E-C7B638B16F36}"/>
              </a:ext>
            </a:extLst>
          </p:cNvPr>
          <p:cNvSpPr txBox="1"/>
          <p:nvPr/>
        </p:nvSpPr>
        <p:spPr>
          <a:xfrm>
            <a:off x="1933353" y="2116215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a pour vocation de sensibiliser tout public sur les problématiques d’ accessibilités, notamment celles liées à la surdité.</a:t>
            </a:r>
          </a:p>
          <a:p>
            <a:endParaRPr lang="fr-FR" sz="2800" dirty="0"/>
          </a:p>
          <a:p>
            <a:r>
              <a:rPr lang="fr-FR" sz="2800" dirty="0"/>
              <a:t>Il doit également répondre à un certain nombre d’exigences techniques concernant l’accessibilité.</a:t>
            </a:r>
          </a:p>
        </p:txBody>
      </p:sp>
    </p:spTree>
    <p:extLst>
      <p:ext uri="{BB962C8B-B14F-4D97-AF65-F5344CB8AC3E}">
        <p14:creationId xmlns:p14="http://schemas.microsoft.com/office/powerpoint/2010/main" val="397942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Public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592688-1F96-4BD6-BE41-E57BA563D6F5}"/>
              </a:ext>
            </a:extLst>
          </p:cNvPr>
          <p:cNvSpPr txBox="1"/>
          <p:nvPr/>
        </p:nvSpPr>
        <p:spPr>
          <a:xfrm>
            <a:off x="1933353" y="2116215"/>
            <a:ext cx="83252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est à destination de toutes personnes souhaitant en apprendre davantage sur la condition des sourds.</a:t>
            </a:r>
          </a:p>
          <a:p>
            <a:r>
              <a:rPr lang="fr-FR" sz="2800" dirty="0"/>
              <a:t>Il s’adresse également aux développeurs car il traite des détails à prendre en compte lors du développement d’un site accessible.</a:t>
            </a:r>
          </a:p>
        </p:txBody>
      </p:sp>
    </p:spTree>
    <p:extLst>
      <p:ext uri="{BB962C8B-B14F-4D97-AF65-F5344CB8AC3E}">
        <p14:creationId xmlns:p14="http://schemas.microsoft.com/office/powerpoint/2010/main" val="281926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Support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6B36DE-0A4F-4BB6-BE32-02C06B243B7F}"/>
              </a:ext>
            </a:extLst>
          </p:cNvPr>
          <p:cNvSpPr txBox="1"/>
          <p:nvPr/>
        </p:nvSpPr>
        <p:spPr>
          <a:xfrm>
            <a:off x="2893671" y="2070048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production finale doit pouvoir s’adapter au écrans classiques 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smartphones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tablettes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ordinateurs</a:t>
            </a:r>
          </a:p>
        </p:txBody>
      </p:sp>
    </p:spTree>
    <p:extLst>
      <p:ext uri="{BB962C8B-B14F-4D97-AF65-F5344CB8AC3E}">
        <p14:creationId xmlns:p14="http://schemas.microsoft.com/office/powerpoint/2010/main" val="17125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131425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54979" y="207379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L’équipe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5928C4A3-E1CF-4733-8BAB-9B337918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62396"/>
              </p:ext>
            </p:extLst>
          </p:nvPr>
        </p:nvGraphicFramePr>
        <p:xfrm>
          <a:off x="2905183" y="1223042"/>
          <a:ext cx="6381634" cy="4818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145">
                  <a:extLst>
                    <a:ext uri="{9D8B030D-6E8A-4147-A177-3AD203B41FA5}">
                      <a16:colId xmlns:a16="http://schemas.microsoft.com/office/drawing/2014/main" val="31967043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414380668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99662016"/>
                    </a:ext>
                  </a:extLst>
                </a:gridCol>
                <a:gridCol w="797179">
                  <a:extLst>
                    <a:ext uri="{9D8B030D-6E8A-4147-A177-3AD203B41FA5}">
                      <a16:colId xmlns:a16="http://schemas.microsoft.com/office/drawing/2014/main" val="2803716604"/>
                    </a:ext>
                  </a:extLst>
                </a:gridCol>
                <a:gridCol w="995562">
                  <a:extLst>
                    <a:ext uri="{9D8B030D-6E8A-4147-A177-3AD203B41FA5}">
                      <a16:colId xmlns:a16="http://schemas.microsoft.com/office/drawing/2014/main" val="858482825"/>
                    </a:ext>
                  </a:extLst>
                </a:gridCol>
              </a:tblGrid>
              <a:tr h="370626"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Adrien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Adam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Hervé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Nicolas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42579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Charte graphique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3395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UI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69749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48443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Wireframes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04810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Maquettes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8545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12342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du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263402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Prototype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29608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Interview / retour utilisateur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3253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Vidéo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11698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Dossier de conception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63370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de la police LSF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99141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8DCF0523-5B64-49DF-AB75-7AC48D2F3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986" y="861300"/>
            <a:ext cx="2170895" cy="162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73F8DA9-DD11-4DDD-A66B-C0E567E0B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47" y="3638532"/>
            <a:ext cx="1500180" cy="2334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20A573-953E-4E9B-AFAA-341509016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00" y="3817424"/>
            <a:ext cx="1662161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B3B756C-CC5C-423B-B20E-ED2A7C1A2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00" y="603798"/>
            <a:ext cx="1523156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2B448F-15AF-4B1F-B866-4CF54B502D73}"/>
              </a:ext>
            </a:extLst>
          </p:cNvPr>
          <p:cNvSpPr/>
          <p:nvPr/>
        </p:nvSpPr>
        <p:spPr>
          <a:xfrm>
            <a:off x="7800182" y="170735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6128A-456B-441A-B280-4CDD4043096A}"/>
              </a:ext>
            </a:extLst>
          </p:cNvPr>
          <p:cNvSpPr/>
          <p:nvPr/>
        </p:nvSpPr>
        <p:spPr>
          <a:xfrm>
            <a:off x="6171439" y="3904342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9E4A0F-EF77-4F6B-80E8-49AD81E64AB6}"/>
              </a:ext>
            </a:extLst>
          </p:cNvPr>
          <p:cNvSpPr/>
          <p:nvPr/>
        </p:nvSpPr>
        <p:spPr>
          <a:xfrm>
            <a:off x="7017607" y="4285544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9099EC-5D6C-4D7C-9050-7C49289E4690}"/>
              </a:ext>
            </a:extLst>
          </p:cNvPr>
          <p:cNvSpPr/>
          <p:nvPr/>
        </p:nvSpPr>
        <p:spPr>
          <a:xfrm>
            <a:off x="7017722" y="315842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9BCE3B-62D6-44C5-8DF0-D24FB30C71E5}"/>
              </a:ext>
            </a:extLst>
          </p:cNvPr>
          <p:cNvSpPr/>
          <p:nvPr/>
        </p:nvSpPr>
        <p:spPr>
          <a:xfrm>
            <a:off x="6171437" y="2443161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687AC8-2306-42C2-A768-33D8BB7DD52B}"/>
              </a:ext>
            </a:extLst>
          </p:cNvPr>
          <p:cNvSpPr/>
          <p:nvPr/>
        </p:nvSpPr>
        <p:spPr>
          <a:xfrm>
            <a:off x="7800182" y="207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050C2-39C9-4773-9F3B-7F9CDB6D4F20}"/>
              </a:ext>
            </a:extLst>
          </p:cNvPr>
          <p:cNvSpPr/>
          <p:nvPr/>
        </p:nvSpPr>
        <p:spPr>
          <a:xfrm>
            <a:off x="6171440" y="3526290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E2E529-350B-4A5D-B08C-BDAA2FF80030}"/>
              </a:ext>
            </a:extLst>
          </p:cNvPr>
          <p:cNvSpPr/>
          <p:nvPr/>
        </p:nvSpPr>
        <p:spPr>
          <a:xfrm>
            <a:off x="7017609" y="3526290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ACD04-20EE-4985-BA81-D8FD7BAD075B}"/>
              </a:ext>
            </a:extLst>
          </p:cNvPr>
          <p:cNvSpPr/>
          <p:nvPr/>
        </p:nvSpPr>
        <p:spPr>
          <a:xfrm>
            <a:off x="7800181" y="3526290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01832-37CD-4AD4-A1AB-DF9EDBBB7A98}"/>
              </a:ext>
            </a:extLst>
          </p:cNvPr>
          <p:cNvSpPr/>
          <p:nvPr/>
        </p:nvSpPr>
        <p:spPr>
          <a:xfrm>
            <a:off x="8677416" y="3526290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EFD876-F4B2-4AA6-9748-D05B974B88DB}"/>
              </a:ext>
            </a:extLst>
          </p:cNvPr>
          <p:cNvSpPr/>
          <p:nvPr/>
        </p:nvSpPr>
        <p:spPr>
          <a:xfrm>
            <a:off x="8677416" y="3904342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DA4D9-AF45-4B3E-90DD-333F7A0B7F3F}"/>
              </a:ext>
            </a:extLst>
          </p:cNvPr>
          <p:cNvSpPr/>
          <p:nvPr/>
        </p:nvSpPr>
        <p:spPr>
          <a:xfrm>
            <a:off x="8683624" y="464551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2A96A-DF7B-476C-B880-5E34231A4A7E}"/>
              </a:ext>
            </a:extLst>
          </p:cNvPr>
          <p:cNvSpPr/>
          <p:nvPr/>
        </p:nvSpPr>
        <p:spPr>
          <a:xfrm>
            <a:off x="8677416" y="53946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6C73A-F2DE-4FE3-92AC-4A275795535C}"/>
              </a:ext>
            </a:extLst>
          </p:cNvPr>
          <p:cNvSpPr/>
          <p:nvPr/>
        </p:nvSpPr>
        <p:spPr>
          <a:xfrm>
            <a:off x="8677416" y="502356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C8519F-7844-4013-BB1E-875E79E2F61E}"/>
              </a:ext>
            </a:extLst>
          </p:cNvPr>
          <p:cNvSpPr/>
          <p:nvPr/>
        </p:nvSpPr>
        <p:spPr>
          <a:xfrm>
            <a:off x="8677416" y="5755511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B1A2A4-D15D-4F56-A61B-982FC4C57DB7}"/>
              </a:ext>
            </a:extLst>
          </p:cNvPr>
          <p:cNvSpPr/>
          <p:nvPr/>
        </p:nvSpPr>
        <p:spPr>
          <a:xfrm>
            <a:off x="7029806" y="464551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2888B8-E362-43DC-9B50-74027689EFEB}"/>
              </a:ext>
            </a:extLst>
          </p:cNvPr>
          <p:cNvSpPr/>
          <p:nvPr/>
        </p:nvSpPr>
        <p:spPr>
          <a:xfrm>
            <a:off x="7798462" y="501773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B42BFC-DD6D-4103-8EDE-7BC467DFD7DE}"/>
              </a:ext>
            </a:extLst>
          </p:cNvPr>
          <p:cNvSpPr/>
          <p:nvPr/>
        </p:nvSpPr>
        <p:spPr>
          <a:xfrm>
            <a:off x="6171438" y="501773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027F1-1AA0-44EB-B58E-FB44E99A5888}"/>
              </a:ext>
            </a:extLst>
          </p:cNvPr>
          <p:cNvSpPr/>
          <p:nvPr/>
        </p:nvSpPr>
        <p:spPr>
          <a:xfrm>
            <a:off x="6171437" y="5395787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17ACF7-E836-487F-8F80-B3865E99762C}"/>
              </a:ext>
            </a:extLst>
          </p:cNvPr>
          <p:cNvSpPr/>
          <p:nvPr/>
        </p:nvSpPr>
        <p:spPr>
          <a:xfrm>
            <a:off x="6171438" y="5747224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21A054-9FE1-4FF2-A66E-C7AB506790E8}"/>
              </a:ext>
            </a:extLst>
          </p:cNvPr>
          <p:cNvSpPr/>
          <p:nvPr/>
        </p:nvSpPr>
        <p:spPr>
          <a:xfrm>
            <a:off x="7800181" y="464551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ABF231-915C-4845-8B98-ACF50E260F6E}"/>
              </a:ext>
            </a:extLst>
          </p:cNvPr>
          <p:cNvSpPr/>
          <p:nvPr/>
        </p:nvSpPr>
        <p:spPr>
          <a:xfrm>
            <a:off x="6171439" y="4651521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E8F26F-33FE-4B64-8AE4-6B8DCC96843A}"/>
              </a:ext>
            </a:extLst>
          </p:cNvPr>
          <p:cNvSpPr/>
          <p:nvPr/>
        </p:nvSpPr>
        <p:spPr>
          <a:xfrm>
            <a:off x="7017608" y="2798454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134F37-DC70-44F0-98E0-A47A8106831A}"/>
              </a:ext>
            </a:extLst>
          </p:cNvPr>
          <p:cNvSpPr/>
          <p:nvPr/>
        </p:nvSpPr>
        <p:spPr>
          <a:xfrm>
            <a:off x="6171437" y="2069572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0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Arborescence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0FBB9CD-994D-4B7F-931A-E2B55A774DF2}"/>
              </a:ext>
            </a:extLst>
          </p:cNvPr>
          <p:cNvSpPr/>
          <p:nvPr/>
        </p:nvSpPr>
        <p:spPr>
          <a:xfrm>
            <a:off x="5192230" y="1541531"/>
            <a:ext cx="1807535" cy="693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C7B01DA-0641-47DB-B87C-B5D3CD5407AF}"/>
              </a:ext>
            </a:extLst>
          </p:cNvPr>
          <p:cNvSpPr/>
          <p:nvPr/>
        </p:nvSpPr>
        <p:spPr>
          <a:xfrm>
            <a:off x="1757145" y="2911172"/>
            <a:ext cx="1086258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5ABAEE-C495-4E14-993C-E857E8834723}"/>
              </a:ext>
            </a:extLst>
          </p:cNvPr>
          <p:cNvSpPr/>
          <p:nvPr/>
        </p:nvSpPr>
        <p:spPr>
          <a:xfrm>
            <a:off x="9347504" y="2890916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3D3F1A6-D438-4538-8629-DFA3B1C38C66}"/>
              </a:ext>
            </a:extLst>
          </p:cNvPr>
          <p:cNvSpPr/>
          <p:nvPr/>
        </p:nvSpPr>
        <p:spPr>
          <a:xfrm>
            <a:off x="8082625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10D96F0-7167-4E8E-8C9B-8D3231C37441}"/>
              </a:ext>
            </a:extLst>
          </p:cNvPr>
          <p:cNvSpPr/>
          <p:nvPr/>
        </p:nvSpPr>
        <p:spPr>
          <a:xfrm>
            <a:off x="6817746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16A9D83-169A-4D5E-8AF9-43BA364FFCBA}"/>
              </a:ext>
            </a:extLst>
          </p:cNvPr>
          <p:cNvSpPr/>
          <p:nvPr/>
        </p:nvSpPr>
        <p:spPr>
          <a:xfrm>
            <a:off x="5552323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4988FB-F4F0-42F1-AEDA-1671D94511AD}"/>
              </a:ext>
            </a:extLst>
          </p:cNvPr>
          <p:cNvSpPr/>
          <p:nvPr/>
        </p:nvSpPr>
        <p:spPr>
          <a:xfrm>
            <a:off x="4286899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97D59F-8B59-4716-B20F-2CDC76465216}"/>
              </a:ext>
            </a:extLst>
          </p:cNvPr>
          <p:cNvSpPr/>
          <p:nvPr/>
        </p:nvSpPr>
        <p:spPr>
          <a:xfrm>
            <a:off x="3021475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48E35B-25AD-48F7-935F-F32B551ED57B}"/>
              </a:ext>
            </a:extLst>
          </p:cNvPr>
          <p:cNvSpPr txBox="1"/>
          <p:nvPr/>
        </p:nvSpPr>
        <p:spPr>
          <a:xfrm>
            <a:off x="5372434" y="1714486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d’accueil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37AFD3-BA3C-41B0-A897-954588C896E5}"/>
              </a:ext>
            </a:extLst>
          </p:cNvPr>
          <p:cNvSpPr txBox="1"/>
          <p:nvPr/>
        </p:nvSpPr>
        <p:spPr>
          <a:xfrm>
            <a:off x="1916111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88FBED8-AA5C-4060-83C6-4D2BAF8E5E4C}"/>
              </a:ext>
            </a:extLst>
          </p:cNvPr>
          <p:cNvSpPr txBox="1"/>
          <p:nvPr/>
        </p:nvSpPr>
        <p:spPr>
          <a:xfrm>
            <a:off x="571031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9C5174-6EF6-440C-8CDC-46CE9B9C1070}"/>
              </a:ext>
            </a:extLst>
          </p:cNvPr>
          <p:cNvSpPr txBox="1"/>
          <p:nvPr/>
        </p:nvSpPr>
        <p:spPr>
          <a:xfrm>
            <a:off x="444615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142B076-C411-409A-A32F-C26E2614206B}"/>
              </a:ext>
            </a:extLst>
          </p:cNvPr>
          <p:cNvSpPr txBox="1"/>
          <p:nvPr/>
        </p:nvSpPr>
        <p:spPr>
          <a:xfrm>
            <a:off x="3179468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3AA2644-617E-46AE-A2D8-F456D104124D}"/>
              </a:ext>
            </a:extLst>
          </p:cNvPr>
          <p:cNvSpPr txBox="1"/>
          <p:nvPr/>
        </p:nvSpPr>
        <p:spPr>
          <a:xfrm>
            <a:off x="6859106" y="3105834"/>
            <a:ext cx="10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mentions</a:t>
            </a:r>
          </a:p>
          <a:p>
            <a:r>
              <a:rPr lang="fr-FR" dirty="0"/>
              <a:t>légales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F85FDA-0D05-43CE-AFC9-FB1A1EC45333}"/>
              </a:ext>
            </a:extLst>
          </p:cNvPr>
          <p:cNvSpPr txBox="1"/>
          <p:nvPr/>
        </p:nvSpPr>
        <p:spPr>
          <a:xfrm>
            <a:off x="8212485" y="3224078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crédits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F86F89-374B-4610-AE8F-7A2D7A81B512}"/>
              </a:ext>
            </a:extLst>
          </p:cNvPr>
          <p:cNvSpPr txBox="1"/>
          <p:nvPr/>
        </p:nvSpPr>
        <p:spPr>
          <a:xfrm>
            <a:off x="9390337" y="3224078"/>
            <a:ext cx="10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propos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3C45FA1-086A-42D6-9616-CD9137A1B905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2300274" y="2235063"/>
            <a:ext cx="37957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7669E2D-77D3-4291-AD8B-5608619F407B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6095998" y="2235063"/>
            <a:ext cx="3795182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B14F863-5239-407C-95A1-DCFF0E60D2B8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6095998" y="2235063"/>
            <a:ext cx="1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AF9500DB-8355-4322-A6C7-E2C57B356F17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565151" y="2235063"/>
            <a:ext cx="2530847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FA575C0-413B-4BFC-BCAD-E759DEB67072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4830575" y="2235063"/>
            <a:ext cx="1265423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A8935C-D3EC-47EC-BE20-074A503D5A14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5998" y="2235063"/>
            <a:ext cx="12654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A972104-287E-43BE-B30A-32287F42E26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5998" y="2235063"/>
            <a:ext cx="2346174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2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FB6B3858-3B93-4D2D-9D29-BA1FFF04ACF9}"/>
              </a:ext>
            </a:extLst>
          </p:cNvPr>
          <p:cNvSpPr/>
          <p:nvPr/>
        </p:nvSpPr>
        <p:spPr>
          <a:xfrm>
            <a:off x="7048576" y="3264511"/>
            <a:ext cx="2650603" cy="2650603"/>
          </a:xfrm>
          <a:prstGeom prst="ellipse">
            <a:avLst/>
          </a:prstGeom>
          <a:solidFill>
            <a:srgbClr val="236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B8D892F-67FB-447E-8F6F-8A2E67E3D543}"/>
              </a:ext>
            </a:extLst>
          </p:cNvPr>
          <p:cNvSpPr/>
          <p:nvPr/>
        </p:nvSpPr>
        <p:spPr>
          <a:xfrm>
            <a:off x="4186175" y="2773889"/>
            <a:ext cx="2650603" cy="2650603"/>
          </a:xfrm>
          <a:prstGeom prst="ellipse">
            <a:avLst/>
          </a:prstGeom>
          <a:solidFill>
            <a:srgbClr val="08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Planche de tendance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62CD53-0699-41FA-9725-9EA1F16C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15" y="1517428"/>
            <a:ext cx="4745181" cy="21254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9509E5B-A1C1-4CF1-AC2C-41743C0A3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17" y="134513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1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431</Words>
  <Application>Microsoft Office PowerPoint</Application>
  <PresentationFormat>Grand écran</PresentationFormat>
  <Paragraphs>113</Paragraphs>
  <Slides>32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Indie Flower</vt:lpstr>
      <vt:lpstr>Luciole</vt:lpstr>
      <vt:lpstr>Thème Office</vt:lpstr>
      <vt:lpstr>Acrobat 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148</cp:revision>
  <dcterms:created xsi:type="dcterms:W3CDTF">2021-04-15T11:59:55Z</dcterms:created>
  <dcterms:modified xsi:type="dcterms:W3CDTF">2021-06-09T14:57:07Z</dcterms:modified>
</cp:coreProperties>
</file>